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1"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90" d="100"/>
          <a:sy n="90" d="100"/>
        </p:scale>
        <p:origin x="978" y="-930"/>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5"/>
        <p:cNvGrpSpPr/>
        <p:nvPr/>
      </p:nvGrpSpPr>
      <p:grpSpPr>
        <a:xfrm>
          <a:off x="0" y="0"/>
          <a:ext cx="0" cy="0"/>
          <a:chOff x="0" y="0"/>
          <a:chExt cx="0" cy="0"/>
        </a:xfrm>
      </p:grpSpPr>
      <p:sp>
        <p:nvSpPr>
          <p:cNvPr id="456" name="Google Shape;456;g1e3a6309cc6_3_338: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7" name="Google Shape;457;g1e3a6309cc6_3_3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351" name="Google Shape;351;p12"/>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7"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8"/>
        <p:cNvGrpSpPr/>
        <p:nvPr/>
      </p:nvGrpSpPr>
      <p:grpSpPr>
        <a:xfrm>
          <a:off x="0" y="0"/>
          <a:ext cx="0" cy="0"/>
          <a:chOff x="0" y="0"/>
          <a:chExt cx="0" cy="0"/>
        </a:xfrm>
      </p:grpSpPr>
      <p:sp>
        <p:nvSpPr>
          <p:cNvPr id="459" name="Google Shape;459;p21"/>
          <p:cNvSpPr txBox="1"/>
          <p:nvPr/>
        </p:nvSpPr>
        <p:spPr>
          <a:xfrm>
            <a:off x="4467025" y="6764100"/>
            <a:ext cx="30069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pic>
        <p:nvPicPr>
          <p:cNvPr id="7" name="Picture Placeholder 6" descr="A yellow and purple squares with numbers and a green line&#10;&#10;Description automatically generated">
            <a:extLst>
              <a:ext uri="{FF2B5EF4-FFF2-40B4-BE49-F238E27FC236}">
                <a16:creationId xmlns:a16="http://schemas.microsoft.com/office/drawing/2014/main" id="{4831CE36-48BE-3FAC-0943-F2A1C5622B8C}"/>
              </a:ext>
            </a:extLst>
          </p:cNvPr>
          <p:cNvPicPr>
            <a:picLocks noGrp="1" noChangeAspect="1"/>
          </p:cNvPicPr>
          <p:nvPr>
            <p:ph type="pic" idx="2"/>
          </p:nvPr>
        </p:nvPicPr>
        <p:blipFill>
          <a:blip r:embed="rId3"/>
          <a:srcRect t="1659" b="1659"/>
          <a:stretch>
            <a:fillRect/>
          </a:stretch>
        </p:blipFill>
        <p:spPr>
          <a:xfrm>
            <a:off x="4394200" y="4960938"/>
            <a:ext cx="3035300" cy="2930584"/>
          </a:xfrm>
          <a:prstGeom prst="rect">
            <a:avLst/>
          </a:prstGeom>
        </p:spPr>
      </p:pic>
      <p:grpSp>
        <p:nvGrpSpPr>
          <p:cNvPr id="461" name="Google Shape;461;p21"/>
          <p:cNvGrpSpPr/>
          <p:nvPr/>
        </p:nvGrpSpPr>
        <p:grpSpPr>
          <a:xfrm>
            <a:off x="188700" y="665125"/>
            <a:ext cx="5190000" cy="771300"/>
            <a:chOff x="188700" y="665125"/>
            <a:chExt cx="5190000" cy="771300"/>
          </a:xfrm>
        </p:grpSpPr>
        <p:sp>
          <p:nvSpPr>
            <p:cNvPr id="462" name="Google Shape;462;p21"/>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a:lnSpc>
                  <a:spcPct val="95000"/>
                </a:lnSpc>
              </a:pPr>
              <a:r>
                <a:rPr lang="en-US" sz="1600" b="1" dirty="0">
                  <a:latin typeface="Google Sans"/>
                  <a:ea typeface="Google Sans"/>
                  <a:cs typeface="Google Sans"/>
                  <a:sym typeface="Google Sans"/>
                </a:rPr>
                <a:t>TikTok Claims Classification Project</a:t>
              </a:r>
            </a:p>
            <a:p>
              <a:pPr marL="0" lvl="0" indent="0" algn="l" rtl="0">
                <a:lnSpc>
                  <a:spcPct val="95000"/>
                </a:lnSpc>
                <a:spcBef>
                  <a:spcPts val="0"/>
                </a:spcBef>
                <a:spcAft>
                  <a:spcPts val="0"/>
                </a:spcAft>
                <a:buNone/>
              </a:pPr>
              <a:endParaRPr sz="1900" dirty="0">
                <a:solidFill>
                  <a:srgbClr val="000000"/>
                </a:solidFill>
                <a:latin typeface="Google Sans SemiBold"/>
                <a:ea typeface="Google Sans SemiBold"/>
                <a:cs typeface="Google Sans SemiBold"/>
                <a:sym typeface="Google Sans SemiBold"/>
              </a:endParaRPr>
            </a:p>
          </p:txBody>
        </p:sp>
        <p:sp>
          <p:nvSpPr>
            <p:cNvPr id="463" name="Google Shape;463;p21"/>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Roboto"/>
                  <a:ea typeface="Roboto"/>
                  <a:cs typeface="Roboto"/>
                  <a:sym typeface="Roboto"/>
                </a:rPr>
                <a:t>The Final Product</a:t>
              </a: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6777D4A3-BB97-04D2-19FA-5ABDC8BB572E}"/>
              </a:ext>
            </a:extLst>
          </p:cNvPr>
          <p:cNvSpPr txBox="1"/>
          <p:nvPr/>
        </p:nvSpPr>
        <p:spPr>
          <a:xfrm>
            <a:off x="2107096" y="1551214"/>
            <a:ext cx="5791200" cy="1015663"/>
          </a:xfrm>
          <a:prstGeom prst="rect">
            <a:avLst/>
          </a:prstGeom>
          <a:noFill/>
        </p:spPr>
        <p:txBody>
          <a:bodyPr wrap="square" rtlCol="0">
            <a:spAutoFit/>
          </a:bodyPr>
          <a:lstStyle/>
          <a:p>
            <a:r>
              <a:rPr lang="en-US" sz="1200" dirty="0">
                <a:solidFill>
                  <a:schemeClr val="dk1"/>
                </a:solidFill>
                <a:latin typeface="Google Sans"/>
                <a:ea typeface="Google Sans"/>
                <a:cs typeface="Google Sans"/>
                <a:sym typeface="Google Sans"/>
              </a:rPr>
              <a:t>We seek to develop a machine learning model to assist in the classification of videos as either claims or opinions. Previous investigation into the available data revealed that video engagement levels were highly indicative of claim status. The team is confident that the resulting model will meet all performance requirements. </a:t>
            </a:r>
            <a:endParaRPr lang="en-US" sz="1200" dirty="0">
              <a:latin typeface="Google Sans"/>
              <a:ea typeface="Google Sans"/>
              <a:cs typeface="Google Sans"/>
              <a:sym typeface="Google Sans"/>
            </a:endParaRPr>
          </a:p>
        </p:txBody>
      </p:sp>
      <p:sp>
        <p:nvSpPr>
          <p:cNvPr id="3" name="TextBox 2">
            <a:extLst>
              <a:ext uri="{FF2B5EF4-FFF2-40B4-BE49-F238E27FC236}">
                <a16:creationId xmlns:a16="http://schemas.microsoft.com/office/drawing/2014/main" id="{8E0BA40E-DF4E-9918-1330-5492A6CAB7E3}"/>
              </a:ext>
            </a:extLst>
          </p:cNvPr>
          <p:cNvSpPr txBox="1"/>
          <p:nvPr/>
        </p:nvSpPr>
        <p:spPr>
          <a:xfrm>
            <a:off x="2107096" y="2540247"/>
            <a:ext cx="5791200" cy="1015663"/>
          </a:xfrm>
          <a:prstGeom prst="rect">
            <a:avLst/>
          </a:prstGeom>
          <a:noFill/>
        </p:spPr>
        <p:txBody>
          <a:bodyPr wrap="square" rtlCol="0">
            <a:spAutoFit/>
          </a:bodyPr>
          <a:lstStyle/>
          <a:p>
            <a:r>
              <a:rPr lang="en-US" sz="1200" dirty="0">
                <a:latin typeface="Google Sans"/>
                <a:ea typeface="Google Sans"/>
                <a:cs typeface="Google Sans"/>
                <a:sym typeface="Google Sans"/>
              </a:rPr>
              <a:t>TikTok videos receive a large number of user reports for many different reasons. Not all reported videos can undergo review by a human moderator. Videos that make claims (as opposed to opinions) are much more likely to contain content that violates the platform’s terms of service. TikTok seeks a way to identify videos that make claims to prioritize them for review.</a:t>
            </a:r>
          </a:p>
        </p:txBody>
      </p:sp>
      <p:sp>
        <p:nvSpPr>
          <p:cNvPr id="4" name="TextBox 3">
            <a:extLst>
              <a:ext uri="{FF2B5EF4-FFF2-40B4-BE49-F238E27FC236}">
                <a16:creationId xmlns:a16="http://schemas.microsoft.com/office/drawing/2014/main" id="{58C72D6C-BDA4-7E76-2269-0FF9A357A094}"/>
              </a:ext>
            </a:extLst>
          </p:cNvPr>
          <p:cNvSpPr txBox="1"/>
          <p:nvPr/>
        </p:nvSpPr>
        <p:spPr>
          <a:xfrm>
            <a:off x="2107096" y="3560183"/>
            <a:ext cx="5665304" cy="1046440"/>
          </a:xfrm>
          <a:prstGeom prst="rect">
            <a:avLst/>
          </a:prstGeom>
          <a:noFill/>
        </p:spPr>
        <p:txBody>
          <a:bodyPr wrap="square" rtlCol="0">
            <a:spAutoFit/>
          </a:bodyPr>
          <a:lstStyle/>
          <a:p>
            <a:r>
              <a:rPr lang="en-US" sz="1200" dirty="0">
                <a:solidFill>
                  <a:schemeClr val="dk1"/>
                </a:solidFill>
                <a:latin typeface="Google Sans"/>
                <a:ea typeface="Google Sans"/>
                <a:cs typeface="Google Sans"/>
                <a:sym typeface="Google Sans"/>
              </a:rPr>
              <a:t>We built two tree-based classification models. Both models were used to </a:t>
            </a:r>
            <a:r>
              <a:rPr lang="en-US" sz="1200" dirty="0">
                <a:latin typeface="Google Sans"/>
                <a:ea typeface="Google Sans"/>
                <a:cs typeface="Google Sans"/>
                <a:sym typeface="Google Sans"/>
              </a:rPr>
              <a:t>predict</a:t>
            </a:r>
            <a:r>
              <a:rPr lang="en-US" sz="1200" dirty="0">
                <a:solidFill>
                  <a:schemeClr val="dk1"/>
                </a:solidFill>
                <a:latin typeface="Google Sans"/>
                <a:ea typeface="Google Sans"/>
                <a:cs typeface="Google Sans"/>
                <a:sym typeface="Google Sans"/>
              </a:rPr>
              <a:t> on a held-out validation dataset, and final model selection was determined by the model with the best recall score. The final model was then used to score a test dataset to estimate future performance.</a:t>
            </a:r>
            <a:endParaRPr lang="en-US" sz="1200" dirty="0">
              <a:latin typeface="Google Sans"/>
              <a:ea typeface="Google Sans"/>
              <a:cs typeface="Google Sans"/>
              <a:sym typeface="Google Sans"/>
            </a:endParaRPr>
          </a:p>
          <a:p>
            <a:endParaRPr lang="en-US" dirty="0"/>
          </a:p>
        </p:txBody>
      </p:sp>
      <p:sp>
        <p:nvSpPr>
          <p:cNvPr id="5" name="TextBox 4">
            <a:extLst>
              <a:ext uri="{FF2B5EF4-FFF2-40B4-BE49-F238E27FC236}">
                <a16:creationId xmlns:a16="http://schemas.microsoft.com/office/drawing/2014/main" id="{3117A43A-5EF6-30C3-3E01-BFDF6BADDF00}"/>
              </a:ext>
            </a:extLst>
          </p:cNvPr>
          <p:cNvSpPr txBox="1"/>
          <p:nvPr/>
        </p:nvSpPr>
        <p:spPr>
          <a:xfrm>
            <a:off x="188700" y="5029200"/>
            <a:ext cx="4162225" cy="2862322"/>
          </a:xfrm>
          <a:prstGeom prst="rect">
            <a:avLst/>
          </a:prstGeom>
          <a:noFill/>
        </p:spPr>
        <p:txBody>
          <a:bodyPr wrap="square" rtlCol="0">
            <a:spAutoFit/>
          </a:bodyPr>
          <a:lstStyle/>
          <a:p>
            <a:r>
              <a:rPr lang="en-US" sz="1200" dirty="0">
                <a:latin typeface="Google Sans"/>
                <a:ea typeface="Google Sans"/>
                <a:cs typeface="Google Sans"/>
                <a:sym typeface="Google Sans"/>
              </a:rPr>
              <a:t>Both model architectures—random forest (RF) and XGBoost—performed exceptionally well. The RF model had a better recall score (0.995) and was selected as champion.</a:t>
            </a:r>
          </a:p>
          <a:p>
            <a:r>
              <a:rPr lang="en-US" sz="1200" dirty="0">
                <a:latin typeface="Google Sans"/>
                <a:ea typeface="Google Sans"/>
                <a:cs typeface="Google Sans"/>
                <a:sym typeface="Google Sans"/>
              </a:rPr>
              <a:t>Performance on the test holdout data yielded near perfect scores, with only five misclassified samples out of 3,817.</a:t>
            </a:r>
          </a:p>
          <a:p>
            <a:r>
              <a:rPr lang="en-US" sz="1200" dirty="0">
                <a:latin typeface="Google Sans"/>
                <a:ea typeface="Google Sans"/>
                <a:cs typeface="Google Sans"/>
                <a:sym typeface="Google Sans"/>
              </a:rPr>
              <a:t>Subsequent analysis indicated that, as expected, the primary predictors were all related to video engagement levels, with video view count, like count, share count, and download count accounting for nearly all predictive signal in the data. With these results, we can conclude that videos with higher user engagement levels were much more likely to be claims. In fact, no opinion video had more than 10,000 views.</a:t>
            </a:r>
          </a:p>
        </p:txBody>
      </p:sp>
      <p:sp>
        <p:nvSpPr>
          <p:cNvPr id="8" name="TextBox 7">
            <a:extLst>
              <a:ext uri="{FF2B5EF4-FFF2-40B4-BE49-F238E27FC236}">
                <a16:creationId xmlns:a16="http://schemas.microsoft.com/office/drawing/2014/main" id="{2FCB1F6F-3EE4-9096-9863-AB27B886E792}"/>
              </a:ext>
            </a:extLst>
          </p:cNvPr>
          <p:cNvSpPr txBox="1"/>
          <p:nvPr/>
        </p:nvSpPr>
        <p:spPr>
          <a:xfrm>
            <a:off x="446567" y="8591107"/>
            <a:ext cx="7027358" cy="1046440"/>
          </a:xfrm>
          <a:prstGeom prst="rect">
            <a:avLst/>
          </a:prstGeom>
          <a:noFill/>
        </p:spPr>
        <p:txBody>
          <a:bodyPr wrap="square" rtlCol="0">
            <a:spAutoFit/>
          </a:bodyPr>
          <a:lstStyle/>
          <a:p>
            <a:r>
              <a:rPr lang="en-US" sz="1200" dirty="0">
                <a:latin typeface="Google Sans"/>
                <a:ea typeface="Google Sans"/>
                <a:cs typeface="Google Sans"/>
                <a:sym typeface="Google Sans"/>
              </a:rPr>
              <a:t>As noted, the model performed exceptionally well on the test holdout data. Before deploying the model, we recommend further evaluation using additional subsets of user data. Furthermore, we recommend monitoring the distributions of video engagement levels to ensure that the model remains robust to fluctuations in its most predictive features.</a:t>
            </a:r>
          </a:p>
          <a:p>
            <a:endParaRPr lang="en-US"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16</TotalTime>
  <Words>366</Words>
  <Application>Microsoft Office PowerPoint</Application>
  <PresentationFormat>Custom</PresentationFormat>
  <Paragraphs>10</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Arial</vt:lpstr>
      <vt:lpstr>Calibri</vt:lpstr>
      <vt:lpstr>PT Sans Narrow</vt:lpstr>
      <vt:lpstr>Roboto</vt:lpstr>
      <vt:lpstr>Google Sans SemiBold</vt:lpstr>
      <vt:lpstr>Lato</vt:lpstr>
      <vt:lpstr>Work Sans</vt:lpstr>
      <vt:lpstr>Google Sans</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Hassan Mehmood</dc:creator>
  <cp:lastModifiedBy>Hassan Mehmood</cp:lastModifiedBy>
  <cp:revision>4</cp:revision>
  <dcterms:modified xsi:type="dcterms:W3CDTF">2023-08-01T05:25:12Z</dcterms:modified>
</cp:coreProperties>
</file>